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y disc against a gra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a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Jef DeWitt - February 5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Jef DeWitt - February 5, 2025</a:t>
            </a:r>
          </a:p>
        </p:txBody>
      </p:sp>
      <p:sp>
        <p:nvSpPr>
          <p:cNvPr id="172" name="AI in Healthcare (AI 395T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in Healthcare (AI 395T)</a:t>
            </a:r>
          </a:p>
        </p:txBody>
      </p:sp>
      <p:sp>
        <p:nvSpPr>
          <p:cNvPr id="173" name="Analysis of MIMIC Microbiology Dat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of MIMIC Microbiology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#4 Antibiotic Resistance Over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#4 Antibiotic Resistance Over Time</a:t>
            </a:r>
          </a:p>
        </p:txBody>
      </p:sp>
      <p:sp>
        <p:nvSpPr>
          <p:cNvPr id="21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14" name="Aim: Determine which bacteria strains are becoming more resistant over time, and which antibiotics are most impacted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Determine which</a:t>
            </a:r>
            <a:r>
              <a:t> bacteria strains are becoming more resistant over time, and </a:t>
            </a:r>
            <a:r>
              <a:t>which </a:t>
            </a:r>
            <a:r>
              <a:t>antibiotics are most impacted.</a:t>
            </a:r>
          </a:p>
          <a:p>
            <a:pPr marL="1198033" indent="-1058333">
              <a:buFont typeface="Times Roman"/>
            </a:pPr>
            <a:r>
              <a:t>The real-world application of this information could lead to understanding the evolving dominance and treatment options for certain bacteria.</a:t>
            </a:r>
          </a:p>
        </p:txBody>
      </p:sp>
      <p:pic>
        <p:nvPicPr>
          <p:cNvPr id="215" name="4-antibiotic-resisitance-result.png" descr="4-antibiotic-resisitance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4569" y="5634417"/>
            <a:ext cx="11403397" cy="3729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#5 Most Resistant Bac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#5 Most Resistant Bacteria</a:t>
            </a:r>
          </a:p>
        </p:txBody>
      </p:sp>
      <p:sp>
        <p:nvSpPr>
          <p:cNvPr id="21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19" name="Here is a count of the most treatment-resistant microbes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Here is a count of the most treatment-resistant microbes.</a:t>
            </a:r>
          </a:p>
          <a:p>
            <a:pPr marL="0" indent="0">
              <a:buSzTx/>
              <a:buNone/>
            </a:pPr>
            <a:r>
              <a:t>WHERE interpretation = ‘R' keeps only the cases where the bacteria showed resistance. </a:t>
            </a:r>
          </a:p>
          <a:p>
            <a:pPr marL="0" indent="0">
              <a:buSzTx/>
              <a:buNone/>
            </a:pPr>
            <a:r>
              <a:t>Sort results by occurrence frequency.</a:t>
            </a:r>
          </a:p>
          <a:p>
            <a:pPr marL="0" indent="0">
              <a:buSzTx/>
              <a:buNone/>
            </a:pPr>
            <a:r>
              <a:t>Limit results for increased emphasis on the highest priority bacteria.</a:t>
            </a:r>
          </a:p>
        </p:txBody>
      </p:sp>
      <p:pic>
        <p:nvPicPr>
          <p:cNvPr id="220" name="5-resistant-strains.png" descr="5-resistant-strai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3499" y="6149743"/>
            <a:ext cx="12872203" cy="3521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#5 Most Resistant Bacte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#5 Most Resistant Bacteria</a:t>
            </a:r>
          </a:p>
        </p:txBody>
      </p:sp>
      <p:sp>
        <p:nvSpPr>
          <p:cNvPr id="22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24" name="Aim: Identify which bacteria are the most resistant to antibiotics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Identify </a:t>
            </a:r>
            <a:r>
              <a:t>which bacteria are the most resistant to antibiotics</a:t>
            </a:r>
            <a:r>
              <a:t>.</a:t>
            </a:r>
          </a:p>
          <a:p>
            <a:pPr marL="1198033" indent="-1058333">
              <a:buFont typeface="Times Roman"/>
            </a:pPr>
            <a:r>
              <a:t>T</a:t>
            </a:r>
            <a:r>
              <a:t>his could </a:t>
            </a:r>
            <a:r>
              <a:t>guide hospital </a:t>
            </a:r>
            <a:r>
              <a:t>infection prevention policies and alternative treatment development; </a:t>
            </a:r>
            <a:r>
              <a:t>leading to better antibiotic stewardship.</a:t>
            </a:r>
          </a:p>
        </p:txBody>
      </p:sp>
      <p:pic>
        <p:nvPicPr>
          <p:cNvPr id="225" name="5-resistant-strains-result.png" descr="5-resistant-strain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401" y="4397978"/>
            <a:ext cx="11364039" cy="609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#6 Infection After Admi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#6 Infection After Admission</a:t>
            </a:r>
          </a:p>
        </p:txBody>
      </p:sp>
      <p:sp>
        <p:nvSpPr>
          <p:cNvPr id="22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29" name="Joining microbiologyevents and admissions tables allows access to both admission and infection time data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 defTabSz="1999437">
              <a:spcBef>
                <a:spcPts val="3800"/>
              </a:spcBef>
              <a:buSzTx/>
              <a:buNone/>
              <a:defRPr sz="3280"/>
            </a:pPr>
            <a:r>
              <a:t>Joining microbiologyevents and admissions tables allows access to both admission and infection time data. </a:t>
            </a:r>
          </a:p>
          <a:p>
            <a:pPr marL="0" indent="0" defTabSz="1999437">
              <a:spcBef>
                <a:spcPts val="3800"/>
              </a:spcBef>
              <a:buSzTx/>
              <a:buNone/>
              <a:defRPr sz="3280"/>
            </a:pPr>
            <a:r>
              <a:t>Comparing admission time (admittime) to first infection time (charttime) reveals the length of time until detection (time_to_infection).</a:t>
            </a:r>
          </a:p>
          <a:p>
            <a:pPr marL="0" indent="0" defTabSz="1999437">
              <a:spcBef>
                <a:spcPts val="3800"/>
              </a:spcBef>
              <a:buSzTx/>
              <a:buNone/>
              <a:defRPr sz="3280"/>
            </a:pPr>
            <a:r>
              <a:t>Intervals (time to detection) longer than 48 hours of admission are considered likely acquired in-hospital. </a:t>
            </a:r>
          </a:p>
          <a:p>
            <a:pPr marL="0" indent="0" defTabSz="1999437">
              <a:spcBef>
                <a:spcPts val="3800"/>
              </a:spcBef>
              <a:buSzTx/>
              <a:buNone/>
              <a:defRPr sz="3280"/>
            </a:pPr>
            <a:r>
              <a:t>Filter empty organism names from results and return based on time_to_infection.</a:t>
            </a:r>
          </a:p>
        </p:txBody>
      </p:sp>
      <p:pic>
        <p:nvPicPr>
          <p:cNvPr id="230" name="6-hostpital-acquired-infections.png" descr="6-hostpital-acquired-infec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5998" y="6829369"/>
            <a:ext cx="12791755" cy="2474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#6 Infection After Admi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#6 Infection After Admission</a:t>
            </a:r>
          </a:p>
        </p:txBody>
      </p:sp>
      <p:sp>
        <p:nvSpPr>
          <p:cNvPr id="23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34" name="Aim: Differentiate between infections acquired inside and outside of hospitals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Differentiate between </a:t>
            </a:r>
            <a:r>
              <a:t>infections acquired inside and outside of hospitals</a:t>
            </a:r>
          </a:p>
          <a:p>
            <a:pPr marL="1198033" indent="-1058333">
              <a:buFont typeface="Times Roman"/>
            </a:pPr>
            <a:r>
              <a:t>Hospital-acquired infections (</a:t>
            </a:r>
            <a:r>
              <a:t>HAIs) increase </a:t>
            </a:r>
            <a:r>
              <a:t>hospital costs, patient mortality, and length of stay</a:t>
            </a:r>
            <a:r>
              <a:t>.</a:t>
            </a:r>
          </a:p>
        </p:txBody>
      </p:sp>
      <p:pic>
        <p:nvPicPr>
          <p:cNvPr id="235" name="6-hostpital-acquired-infections-result.png" descr="6-hostpital-acquired-infection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1270" y="5501895"/>
            <a:ext cx="14338301" cy="351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#7 Common ICU Inf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#7 Common ICU Infections</a:t>
            </a:r>
          </a:p>
        </p:txBody>
      </p:sp>
      <p:sp>
        <p:nvSpPr>
          <p:cNvPr id="23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39" name="Here is a query structured to focus specifically on ICU admissions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 defTabSz="2145738">
              <a:spcBef>
                <a:spcPts val="4100"/>
              </a:spcBef>
              <a:buSzTx/>
              <a:buNone/>
              <a:defRPr sz="3520"/>
            </a:pPr>
            <a:r>
              <a:t>Here is a query structured to focus specifically on ICU admissions. </a:t>
            </a:r>
          </a:p>
          <a:p>
            <a:pPr marL="0" indent="0" defTabSz="2145738">
              <a:spcBef>
                <a:spcPts val="4100"/>
              </a:spcBef>
              <a:buSzTx/>
              <a:buNone/>
              <a:defRPr sz="3520"/>
            </a:pPr>
            <a:r>
              <a:t>Join icustays with patients and microbiologyevents tables, by way of shared subject_id fields.</a:t>
            </a:r>
          </a:p>
          <a:p>
            <a:pPr marL="0" indent="0" defTabSz="2145738">
              <a:spcBef>
                <a:spcPts val="4100"/>
              </a:spcBef>
              <a:buSzTx/>
              <a:buNone/>
              <a:defRPr sz="3520"/>
            </a:pPr>
            <a:r>
              <a:t>Count occurrences of m.org_name (organism name) and label as infection_count.</a:t>
            </a:r>
          </a:p>
          <a:p>
            <a:pPr marL="0" indent="0" defTabSz="2145738">
              <a:spcBef>
                <a:spcPts val="4100"/>
              </a:spcBef>
              <a:buSzTx/>
              <a:buNone/>
              <a:defRPr sz="3520"/>
            </a:pPr>
            <a:r>
              <a:t>Group results around organism name (not null) and organize by highest infection_count.</a:t>
            </a:r>
          </a:p>
        </p:txBody>
      </p:sp>
      <p:pic>
        <p:nvPicPr>
          <p:cNvPr id="240" name="7-common-icu-infections.png" descr="7-common-icu-infec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5535" y="6401630"/>
            <a:ext cx="12745288" cy="3140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#7 Common ICU Inf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#7 Common ICU Infections</a:t>
            </a:r>
          </a:p>
        </p:txBody>
      </p:sp>
      <p:sp>
        <p:nvSpPr>
          <p:cNvPr id="24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44" name="Aim: Identify the most frequent infections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Identify the </a:t>
            </a:r>
            <a:r>
              <a:t>most frequent infections.</a:t>
            </a:r>
          </a:p>
          <a:p>
            <a:pPr marL="1198033" indent="-1058333">
              <a:buFont typeface="Times Roman"/>
            </a:pPr>
            <a:r>
              <a:t>Reveal</a:t>
            </a:r>
            <a:r>
              <a:t> common pathogens in critically ill patients. </a:t>
            </a:r>
          </a:p>
        </p:txBody>
      </p:sp>
      <p:pic>
        <p:nvPicPr>
          <p:cNvPr id="245" name="7-common-icu-infections-result.png" descr="7-common-icu-infection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8440" y="4405013"/>
            <a:ext cx="7523962" cy="6482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#8 Blood Versus Urine Pathoge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#8 Blood Versus Urine Pathogens</a:t>
            </a:r>
          </a:p>
        </p:txBody>
      </p:sp>
      <p:sp>
        <p:nvSpPr>
          <p:cNvPr id="24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49" name="This query was designed to compare pathogens found in blood vs. urine samples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This query was designed to compare pathogens found in blood vs. urine samples. </a:t>
            </a:r>
          </a:p>
          <a:p>
            <a:pPr marL="0" indent="0">
              <a:buSzTx/>
              <a:buNone/>
            </a:pPr>
            <a:r>
              <a:t>Using GROUP BY spec_type_desc and org_name, a side-by-side comparison of bloodstream and urine infections is created.</a:t>
            </a:r>
          </a:p>
          <a:p>
            <a:pPr marL="0" indent="0">
              <a:buSzTx/>
              <a:buNone/>
            </a:pPr>
            <a:r>
              <a:t>Filter out null org_name values and return the highest occurring results.</a:t>
            </a:r>
          </a:p>
        </p:txBody>
      </p:sp>
      <p:pic>
        <p:nvPicPr>
          <p:cNvPr id="250" name="8-blood-urine-cultures.png" descr="8-blood-urine-cultu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9039" y="5295733"/>
            <a:ext cx="12802641" cy="4456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#8 Blood Versus Urine Pathoge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#8 Blood Versus Urine Pathogens</a:t>
            </a:r>
          </a:p>
        </p:txBody>
      </p:sp>
      <p:sp>
        <p:nvSpPr>
          <p:cNvPr id="25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54" name="Aim: Highlight the different pathogens commonly found in blood vs. urine samples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Highlight the different pathogens commonly found in </a:t>
            </a:r>
            <a:r>
              <a:t>blood vs. urine samples.</a:t>
            </a:r>
          </a:p>
          <a:p>
            <a:pPr marL="1198033" indent="-1058333">
              <a:buFont typeface="Times Roman"/>
            </a:pPr>
            <a:r>
              <a:t>This might refine antibiotic selection and improve early treatment effectiveness based on site-specific patterns</a:t>
            </a:r>
            <a:r>
              <a:t>.</a:t>
            </a:r>
          </a:p>
        </p:txBody>
      </p:sp>
      <p:pic>
        <p:nvPicPr>
          <p:cNvPr id="255" name="8-blood-urine-cultures-result.png" descr="8-blood-urine-culture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8547" y="4547673"/>
            <a:ext cx="11490002" cy="6072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#9 Infection &amp; Mort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#9 Infection &amp; Mortality</a:t>
            </a:r>
          </a:p>
        </p:txBody>
      </p:sp>
      <p:sp>
        <p:nvSpPr>
          <p:cNvPr id="25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59" name="Calculate mortality rate using hospital_expire_flag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Calculate mortality rate using hospital_expire_flag.</a:t>
            </a:r>
          </a:p>
          <a:p>
            <a:pPr marL="0" indent="0">
              <a:buSzTx/>
              <a:buNone/>
            </a:pPr>
            <a:r>
              <a:t>Count hospital deaths from a specific organism and divide by the number of unique patients infected with said organism. Round the percentage to the nearest integer.</a:t>
            </a:r>
          </a:p>
          <a:p>
            <a:pPr marL="0" indent="0">
              <a:buSzTx/>
              <a:buNone/>
            </a:pPr>
            <a:r>
              <a:t>Group by organism, filtering out nulls, and order the results based on the number of infected patients.</a:t>
            </a:r>
          </a:p>
        </p:txBody>
      </p:sp>
      <p:pic>
        <p:nvPicPr>
          <p:cNvPr id="260" name="9-mortality-risk.png" descr="9-mortality-ris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0415" y="5918829"/>
            <a:ext cx="13627101" cy="292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se queries build a comprehensive infection analysis, starting with who gets infected first.…"/>
          <p:cNvSpPr txBox="1"/>
          <p:nvPr/>
        </p:nvSpPr>
        <p:spPr>
          <a:xfrm>
            <a:off x="5371174" y="3558539"/>
            <a:ext cx="13967113" cy="659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These queries build a comprehensive infection analysis, starting with who gets infected first. </a:t>
            </a:r>
          </a:p>
          <a:p>
            <a:pPr/>
            <a:r>
              <a:t>Then, the study moves into patterns and resistance trends. </a:t>
            </a:r>
          </a:p>
          <a:p>
            <a:pPr/>
            <a:r>
              <a:t>Finally, mortality and seasonal cycles are discovered. </a:t>
            </a:r>
          </a:p>
          <a:p>
            <a:pPr/>
            <a:r>
              <a:t>The focus is on relevant insights—whether it's targeting high-risk patients, improving antibiotic policies, or enhancing infection control procedures.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#9 Infection &amp; Mort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#9 Infection &amp; Mortality</a:t>
            </a:r>
          </a:p>
        </p:txBody>
      </p:sp>
      <p:sp>
        <p:nvSpPr>
          <p:cNvPr id="26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64" name="Aim: Identify infections with the highest fatality rates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Identify infections with the highest fatality rates.</a:t>
            </a:r>
          </a:p>
          <a:p>
            <a:pPr marL="1198033" indent="-1058333">
              <a:buFont typeface="Times Roman"/>
            </a:pPr>
            <a:r>
              <a:t>This shows which infections </a:t>
            </a:r>
            <a:r>
              <a:t>require aggressive, early intervention; which could lead to enhanced survival rates.</a:t>
            </a:r>
          </a:p>
        </p:txBody>
      </p:sp>
      <p:pic>
        <p:nvPicPr>
          <p:cNvPr id="265" name="9-mortality-risk-result.png" descr="9-mortality-risk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8155" y="4701860"/>
            <a:ext cx="11470785" cy="5505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#10 Seasonal Microbi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#10 Seasonal Microbiology </a:t>
            </a:r>
          </a:p>
        </p:txBody>
      </p:sp>
      <p:sp>
        <p:nvSpPr>
          <p:cNvPr id="26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69" name="Extracting the month from charttime allows the grouping of microbiology events as postive_cases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Extracting the month from charttime allows the grouping of microbiology events as postive_cases.</a:t>
            </a:r>
          </a:p>
          <a:p>
            <a:pPr marL="0" indent="0">
              <a:buSzTx/>
              <a:buNone/>
            </a:pPr>
            <a:r>
              <a:t>These cases are then filtered by interpretation, removing any nulls for that feature, as well as the months calculated from charttime.</a:t>
            </a:r>
          </a:p>
          <a:p>
            <a:pPr marL="0" indent="0">
              <a:buSzTx/>
              <a:buNone/>
            </a:pPr>
            <a:r>
              <a:t>Group according to month and order by the number of positive cases. </a:t>
            </a:r>
          </a:p>
        </p:txBody>
      </p:sp>
      <p:pic>
        <p:nvPicPr>
          <p:cNvPr id="270" name="10-seasonal-patterns.png" descr="10-seasonal-patter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1505" y="5706581"/>
            <a:ext cx="13627101" cy="2302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#10 Seasonal Microbi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#10 Seasonal Microbiology </a:t>
            </a:r>
          </a:p>
        </p:txBody>
      </p:sp>
      <p:sp>
        <p:nvSpPr>
          <p:cNvPr id="27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74" name="Aim: Identify seasonal surges in infections (e.g., flu season, summer UTI spikes), allowing better resource allocation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Aim:</a:t>
            </a:r>
            <a:r>
              <a:t> Identify </a:t>
            </a:r>
            <a:r>
              <a:t>seasonal surges</a:t>
            </a:r>
            <a:r>
              <a:t> in infections (e.g., </a:t>
            </a:r>
            <a:r>
              <a:t>flu season</a:t>
            </a:r>
            <a:r>
              <a:t>, </a:t>
            </a:r>
            <a:r>
              <a:t>summer UTI spikes</a:t>
            </a:r>
            <a:r>
              <a:t>), allowing </a:t>
            </a:r>
            <a:r>
              <a:t>better resource allocation</a:t>
            </a:r>
            <a:r>
              <a:t>.</a:t>
            </a:r>
          </a:p>
          <a:p>
            <a:pPr marL="1198033" indent="-1058333">
              <a:buFont typeface="Times Roman"/>
            </a:pPr>
            <a:r>
              <a:t>Based on this insight, hospitals can </a:t>
            </a:r>
            <a:r>
              <a:t>adjust staffing, supplies, and infection control measures</a:t>
            </a:r>
            <a:r>
              <a:t> based on </a:t>
            </a:r>
            <a:r>
              <a:t>seasonal trends</a:t>
            </a:r>
            <a:r>
              <a:t>.</a:t>
            </a:r>
          </a:p>
        </p:txBody>
      </p:sp>
      <p:pic>
        <p:nvPicPr>
          <p:cNvPr id="275" name="10-seasonal-patterns-result.png" descr="10-seasonal-pattern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01509" y="4281148"/>
            <a:ext cx="5404078" cy="7010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hank you for your time!"/>
          <p:cNvSpPr txBox="1"/>
          <p:nvPr/>
        </p:nvSpPr>
        <p:spPr>
          <a:xfrm>
            <a:off x="5371174" y="6473189"/>
            <a:ext cx="1396711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Thank you for your time!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#1 Identifying Who is at Risk"/>
          <p:cNvSpPr txBox="1"/>
          <p:nvPr>
            <p:ph type="title"/>
          </p:nvPr>
        </p:nvSpPr>
        <p:spPr>
          <a:xfrm>
            <a:off x="1219200" y="647700"/>
            <a:ext cx="21971000" cy="1689100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#1 Identifying Who is at Risk</a:t>
            </a:r>
          </a:p>
        </p:txBody>
      </p:sp>
      <p:sp>
        <p:nvSpPr>
          <p:cNvPr id="17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179" name="This query links patient info to their earliest infection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 defTabSz="1779987">
              <a:spcBef>
                <a:spcPts val="3400"/>
              </a:spcBef>
              <a:buSzTx/>
              <a:buNone/>
              <a:defRPr sz="2920"/>
            </a:pPr>
            <a:r>
              <a:t>This query links patient info to their earliest infection. </a:t>
            </a:r>
          </a:p>
          <a:p>
            <a:pPr marL="0" indent="0" defTabSz="1779987">
              <a:spcBef>
                <a:spcPts val="3400"/>
              </a:spcBef>
              <a:buSzTx/>
              <a:buNone/>
              <a:defRPr sz="2920"/>
            </a:pPr>
            <a:r>
              <a:t>A subquery with ROW_NUMBER() prevents duplicate results by ranking patient records (via charttime). PARTITION BY m.subject_id ensures we only keep one row per patient.</a:t>
            </a:r>
            <a:br/>
            <a:br/>
            <a:r>
              <a:t>Microbiologyevents is joined with admissions and filtered patients (a custom table used to store patients &lt; 120 years old), providing patient, infection, and admission information.</a:t>
            </a:r>
          </a:p>
          <a:p>
            <a:pPr marL="0" indent="0" defTabSz="1779987">
              <a:spcBef>
                <a:spcPts val="3400"/>
              </a:spcBef>
              <a:buSzTx/>
              <a:buNone/>
              <a:defRPr sz="2920"/>
            </a:pPr>
            <a:r>
              <a:t>The first patient record is selected from the temporary view, first_microbio. The first row number (rn) is the first patient record, according to charttime.</a:t>
            </a:r>
          </a:p>
        </p:txBody>
      </p:sp>
      <p:pic>
        <p:nvPicPr>
          <p:cNvPr id="180" name="1-demographics.png" descr="1-demographi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2924" y="4389061"/>
            <a:ext cx="12840880" cy="7973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#1 Identifying Who is at Ri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#1 Identifying Who is at Risk</a:t>
            </a:r>
          </a:p>
        </p:txBody>
      </p:sp>
      <p:sp>
        <p:nvSpPr>
          <p:cNvPr id="18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84" name="Aim: Reveal patterns amid patient, admission, and microbiology events information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/>
            <a:r>
              <a:t>Aim: Reveal patterns amid patient, admission, and microbiology events information.</a:t>
            </a:r>
          </a:p>
          <a:p>
            <a:pPr/>
            <a:r>
              <a:t>This query establishes a connection between patients and their earliest microbiology exams. Understanding age, gender, and infection trends helps at-risk populations. </a:t>
            </a:r>
          </a:p>
        </p:txBody>
      </p:sp>
      <p:pic>
        <p:nvPicPr>
          <p:cNvPr id="185" name="1-demographics-result.png" descr="1-demographic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5088" y="6301236"/>
            <a:ext cx="13347701" cy="353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#2 Microorganism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#2 Microorganism Distribution</a:t>
            </a:r>
          </a:p>
        </p:txBody>
      </p:sp>
      <p:sp>
        <p:nvSpPr>
          <p:cNvPr id="18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189" name="Find the most common organism cultured from blood samples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600"/>
              </a:spcBef>
              <a:buSzTx/>
              <a:buNone/>
              <a:defRPr sz="3959"/>
            </a:pPr>
            <a:r>
              <a:t>Find the most common organism cultured from blood samples.</a:t>
            </a:r>
          </a:p>
          <a:p>
            <a:pPr marL="0" indent="0" defTabSz="2413955">
              <a:spcBef>
                <a:spcPts val="4600"/>
              </a:spcBef>
              <a:buSzTx/>
              <a:buNone/>
              <a:defRPr sz="3959"/>
            </a:pPr>
            <a:r>
              <a:t>Count occurrences of organisms in microbiology events records as occurrence count.</a:t>
            </a:r>
          </a:p>
          <a:p>
            <a:pPr marL="0" indent="0" defTabSz="2413955">
              <a:spcBef>
                <a:spcPts val="4600"/>
              </a:spcBef>
              <a:buSzTx/>
              <a:buNone/>
              <a:defRPr sz="3959"/>
            </a:pPr>
            <a:r>
              <a:t>Normalize specimen types for pattern matching and remove null values.</a:t>
            </a:r>
          </a:p>
          <a:p>
            <a:pPr marL="0" indent="0" defTabSz="2413955">
              <a:spcBef>
                <a:spcPts val="4600"/>
              </a:spcBef>
              <a:buSzTx/>
              <a:buNone/>
              <a:defRPr sz="3959"/>
            </a:pPr>
            <a:r>
              <a:t>GROUP BY org_name to sort occurrences according to volume.</a:t>
            </a:r>
          </a:p>
        </p:txBody>
      </p:sp>
      <p:pic>
        <p:nvPicPr>
          <p:cNvPr id="190" name="2-common-blood-orgs.png" descr="2-common-blood-or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8039" y="6115050"/>
            <a:ext cx="12870650" cy="3085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#2 Microorganism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#2 Microorganism Distribution</a:t>
            </a:r>
          </a:p>
        </p:txBody>
      </p:sp>
      <p:sp>
        <p:nvSpPr>
          <p:cNvPr id="19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94" name="Aim: Identify the most frequently occurring infections, highlighting dominant bloodstream pathogens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indent="-317500">
              <a:buFont typeface="Times Roman"/>
            </a:pPr>
            <a:r>
              <a:t>Aim:</a:t>
            </a:r>
            <a:r>
              <a:t> Identify the </a:t>
            </a:r>
            <a:r>
              <a:t>most frequently occurring infections</a:t>
            </a:r>
            <a:r>
              <a:t>, highlighting dominant bloodstream pathogens. </a:t>
            </a:r>
          </a:p>
          <a:p>
            <a:pPr indent="-317500">
              <a:buFont typeface="Times Roman"/>
            </a:pPr>
            <a:r>
              <a:t>Frequent pathogens can indicate hospital-acquired infections or community transmission trends.</a:t>
            </a:r>
          </a:p>
        </p:txBody>
      </p:sp>
      <p:pic>
        <p:nvPicPr>
          <p:cNvPr id="195" name="2-common-blood-orgs-result.png" descr="2-common-blood-org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5581" y="4478951"/>
            <a:ext cx="8366716" cy="7175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#3 Multiple Positive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#3 Multiple Positive Tests</a:t>
            </a:r>
          </a:p>
        </p:txBody>
      </p:sp>
      <p:sp>
        <p:nvSpPr>
          <p:cNvPr id="19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199" name="Query patients who tested positive for the same pathogen more than once.…"/>
          <p:cNvSpPr txBox="1"/>
          <p:nvPr>
            <p:ph type="body" sz="half" idx="1"/>
          </p:nvPr>
        </p:nvSpPr>
        <p:spPr>
          <a:xfrm>
            <a:off x="1206500" y="4260642"/>
            <a:ext cx="8785308" cy="8256012"/>
          </a:xfrm>
          <a:prstGeom prst="rect">
            <a:avLst/>
          </a:prstGeom>
        </p:spPr>
        <p:txBody>
          <a:bodyPr/>
          <a:lstStyle/>
          <a:p>
            <a:pPr marL="0" indent="0" defTabSz="2340805">
              <a:spcBef>
                <a:spcPts val="4500"/>
              </a:spcBef>
              <a:buSzTx/>
              <a:buNone/>
              <a:defRPr sz="3839"/>
            </a:pPr>
            <a:r>
              <a:t>Query patients who tested positive for the same pathogen more than once.</a:t>
            </a:r>
          </a:p>
          <a:p>
            <a:pPr marL="0" indent="0" defTabSz="2340805">
              <a:spcBef>
                <a:spcPts val="4500"/>
              </a:spcBef>
              <a:buSzTx/>
              <a:buNone/>
              <a:defRPr sz="3839"/>
            </a:pPr>
            <a:r>
              <a:t>GROUP BY subject_id and org_name, ensuring that only patients with multiple positive results for the same microorganisms are counted, using HAVING COUNT(*) &gt; 1. </a:t>
            </a:r>
          </a:p>
          <a:p>
            <a:pPr marL="0" indent="0" defTabSz="2340805">
              <a:spcBef>
                <a:spcPts val="4500"/>
              </a:spcBef>
              <a:buSzTx/>
              <a:buNone/>
              <a:defRPr sz="3839"/>
            </a:pPr>
            <a:r>
              <a:t>Filter out interpretations less severe than resistant (R). Count the resistant occurrences and return them along with the organism and patient.</a:t>
            </a:r>
          </a:p>
        </p:txBody>
      </p:sp>
      <p:pic>
        <p:nvPicPr>
          <p:cNvPr id="200" name="3-multi-positives.png" descr="3-multi-positiv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1623" y="5108925"/>
            <a:ext cx="12872204" cy="5823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#3 Multiple Positive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#3 Multiple Positive Tests</a:t>
            </a:r>
          </a:p>
        </p:txBody>
      </p:sp>
      <p:sp>
        <p:nvSpPr>
          <p:cNvPr id="203" name="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04" name="Aim: Recurrent infections may signal treatment failure or worse.…"/>
          <p:cNvSpPr txBox="1"/>
          <p:nvPr>
            <p:ph type="body" sz="half" idx="1"/>
          </p:nvPr>
        </p:nvSpPr>
        <p:spPr>
          <a:xfrm>
            <a:off x="1206500" y="4260642"/>
            <a:ext cx="8170489" cy="8256012"/>
          </a:xfrm>
          <a:prstGeom prst="rect">
            <a:avLst/>
          </a:prstGeom>
        </p:spPr>
        <p:txBody>
          <a:bodyPr/>
          <a:lstStyle/>
          <a:p>
            <a:pPr indent="-317500">
              <a:buFont typeface="Times Roman"/>
            </a:pPr>
            <a:r>
              <a:t>Aim: Recurrent infections may signal treatment failure or worse.</a:t>
            </a:r>
          </a:p>
          <a:p>
            <a:pPr indent="-317500">
              <a:buFont typeface="Times Roman"/>
            </a:pPr>
            <a:r>
              <a:t>This study h</a:t>
            </a:r>
            <a:r>
              <a:t>elps identify </a:t>
            </a:r>
            <a:r>
              <a:t>patients who need additional or alternative therapies</a:t>
            </a:r>
            <a:r>
              <a:t>.</a:t>
            </a:r>
          </a:p>
        </p:txBody>
      </p:sp>
      <p:pic>
        <p:nvPicPr>
          <p:cNvPr id="205" name="3-multi-positives-result.png" descr="3-multi-positives-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8722" y="4551394"/>
            <a:ext cx="11403397" cy="7175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#4 Antibiotic Resistance Over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#4 Antibiotic Resistance Over Time</a:t>
            </a:r>
          </a:p>
        </p:txBody>
      </p:sp>
      <p:sp>
        <p:nvSpPr>
          <p:cNvPr id="208" name="Qu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Query</a:t>
            </a:r>
          </a:p>
        </p:txBody>
      </p:sp>
      <p:sp>
        <p:nvSpPr>
          <p:cNvPr id="209" name="Group data by organisms, antibiotic treatments, year, and severity.…"/>
          <p:cNvSpPr txBox="1"/>
          <p:nvPr>
            <p:ph type="body" sz="half" idx="1"/>
          </p:nvPr>
        </p:nvSpPr>
        <p:spPr>
          <a:xfrm>
            <a:off x="1040622" y="4247942"/>
            <a:ext cx="8785309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Group data by organisms, antibiotic treatments, year, and severity.</a:t>
            </a:r>
          </a:p>
          <a:p>
            <a:pPr marL="0" indent="0">
              <a:buSzTx/>
              <a:buNone/>
            </a:pPr>
            <a:r>
              <a:t>Filter out interpretations less severe than resistant (R).</a:t>
            </a:r>
          </a:p>
          <a:p>
            <a:pPr marL="0" indent="0">
              <a:buSzTx/>
              <a:buNone/>
            </a:pPr>
            <a:r>
              <a:t>Extract the year from charttimes and disregard records that don’t yield a year value.</a:t>
            </a:r>
          </a:p>
          <a:p>
            <a:pPr marL="0" indent="0">
              <a:buSzTx/>
              <a:buNone/>
            </a:pPr>
            <a:r>
              <a:t>Order by number of occurrences.</a:t>
            </a:r>
          </a:p>
        </p:txBody>
      </p:sp>
      <p:pic>
        <p:nvPicPr>
          <p:cNvPr id="210" name="4-antibiotic-resisitance.png" descr="4-antibiotic-resisita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7224" y="6331423"/>
            <a:ext cx="13404136" cy="185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